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78" r:id="rId2"/>
    <p:sldId id="282" r:id="rId3"/>
    <p:sldId id="281" r:id="rId4"/>
    <p:sldId id="292" r:id="rId5"/>
    <p:sldId id="283" r:id="rId6"/>
    <p:sldId id="275" r:id="rId7"/>
    <p:sldId id="294" r:id="rId8"/>
    <p:sldId id="299" r:id="rId9"/>
    <p:sldId id="306" r:id="rId10"/>
    <p:sldId id="301" r:id="rId11"/>
    <p:sldId id="307" r:id="rId12"/>
    <p:sldId id="308" r:id="rId13"/>
    <p:sldId id="310" r:id="rId14"/>
    <p:sldId id="312" r:id="rId15"/>
    <p:sldId id="313" r:id="rId16"/>
    <p:sldId id="315" r:id="rId17"/>
    <p:sldId id="267" r:id="rId18"/>
    <p:sldId id="304" r:id="rId19"/>
    <p:sldId id="316" r:id="rId20"/>
    <p:sldId id="314" r:id="rId21"/>
    <p:sldId id="317" r:id="rId22"/>
    <p:sldId id="276" r:id="rId23"/>
    <p:sldId id="284" r:id="rId24"/>
    <p:sldId id="279" r:id="rId25"/>
    <p:sldId id="277" r:id="rId26"/>
    <p:sldId id="271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90126" autoAdjust="0"/>
  </p:normalViewPr>
  <p:slideViewPr>
    <p:cSldViewPr>
      <p:cViewPr varScale="1">
        <p:scale>
          <a:sx n="66" d="100"/>
          <a:sy n="66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7686F-F5C4-4CC9-A7F2-A053CACB78E3}" type="datetime1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62DF5-524E-4631-A6A6-07D2573B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085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57BF8-21AD-4A04-8BC4-F457AF55C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8712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69EDD8C-7F21-4B41-A928-1BBDCBAC8DF4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8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শিক্ষার্থীদের দ্বারা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 করে নেওয়ার চেষ্টা করতে হবে । পরে শিক্ষক সুন্দর  করে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করে শুনাবেন।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2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দলে</a:t>
            </a:r>
            <a:r>
              <a:rPr lang="bn-BD" baseline="0" dirty="0" smtClean="0"/>
              <a:t> ভাগ করার ক্ষেত্রে আমার পরামর্শ </a:t>
            </a:r>
            <a:r>
              <a:rPr lang="bn-BD" baseline="0" dirty="0" err="1" smtClean="0"/>
              <a:t>ক্লাশ</a:t>
            </a:r>
            <a:r>
              <a:rPr lang="bn-BD" baseline="0" dirty="0" smtClean="0"/>
              <a:t> শুরুর আগে এটা করতে হবে এবং একজন </a:t>
            </a:r>
            <a:r>
              <a:rPr lang="bn-BD" baseline="0" dirty="0" err="1" smtClean="0"/>
              <a:t>দলনেতা</a:t>
            </a:r>
            <a:r>
              <a:rPr lang="bn-BD" baseline="0" dirty="0" smtClean="0"/>
              <a:t> নিযুক্ত করতে হবে। সেক্ষেত্রে প্রতি দলে সমান সংখ্যক শিক্ষার্থী রাখতে হবে এবং জোড় হতে হবে । যেমন ৪,৬,৮ ১০ জন। </a:t>
            </a:r>
            <a:r>
              <a:rPr lang="bn-BD" dirty="0" smtClean="0"/>
              <a:t>কাজ শেষে </a:t>
            </a:r>
            <a:r>
              <a:rPr lang="bn-BD" baseline="0" dirty="0" smtClean="0"/>
              <a:t>খাতা পরিবর্তনের মাধ্যমে  শিক্ষার্থীদের দ্বারা মূল্যায়ন করে নেওয়া যেতে পারে । উত্তর যেমন হতে পারে-</a:t>
            </a:r>
            <a:r>
              <a:rPr lang="bn-BD" baseline="0" dirty="0" err="1" smtClean="0"/>
              <a:t>জনসচেতনতা</a:t>
            </a:r>
            <a:r>
              <a:rPr lang="bn-BD" baseline="0" dirty="0" smtClean="0"/>
              <a:t> সৃষ্টি, ধর্মীয় মূল্যবোধ জাগ্রত করণ।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599A592-9517-45D5-B803-D8E694F30900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53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36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শুধু আবহ সৃষ্টির জন্য । </a:t>
            </a:r>
            <a:r>
              <a:rPr lang="bn-BD" dirty="0" smtClean="0"/>
              <a:t>বাড়ির কাজ শিক্ষার্থীদের</a:t>
            </a:r>
            <a:r>
              <a:rPr lang="bn-BD" baseline="0" dirty="0" smtClean="0"/>
              <a:t> খাতায় লেখে নেওয়া </a:t>
            </a:r>
            <a:r>
              <a:rPr lang="bn-BD" baseline="0" dirty="0" err="1" smtClean="0"/>
              <a:t>নিশ্চত</a:t>
            </a:r>
            <a:r>
              <a:rPr lang="bn-BD" baseline="0" dirty="0" smtClean="0"/>
              <a:t> করতে হবে । আগামী দিন এই কাজ দেখতে হবে কয়েক জনের এবং বাকি কাজ </a:t>
            </a:r>
            <a:r>
              <a:rPr lang="bn-BD" baseline="0" dirty="0" err="1" smtClean="0"/>
              <a:t>দলনেতার</a:t>
            </a:r>
            <a:r>
              <a:rPr lang="bn-BD" baseline="0" dirty="0" smtClean="0"/>
              <a:t> দ্বারা মূল্যায়ন করে নেওয়া যেতে পারে।</a:t>
            </a:r>
            <a:endParaRPr lang="en-US" sz="1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70B682-B924-4FAB-B0D7-7D4FDC931F41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54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আল্লাহ</a:t>
            </a:r>
            <a:r>
              <a:rPr lang="bn-BD" baseline="0" dirty="0" smtClean="0"/>
              <a:t> হাফেজ লেখা আছে  দৃশ্যের উপর। কারণ শিক্ষার্থীদের যেন স্মরণ থাকে আমরা আজ কী পড়ে আসলাম।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1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সম্মানিত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শিক্ষকমন্ডলী</a:t>
            </a:r>
            <a:r>
              <a:rPr lang="bn-BD" baseline="0" dirty="0" smtClean="0"/>
              <a:t>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করার পদ্ধতি হলো রিবন বার এর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তে ক্লিক করে </a:t>
            </a:r>
            <a:r>
              <a:rPr lang="en-US" baseline="0" dirty="0" smtClean="0"/>
              <a:t>Hide Slide </a:t>
            </a:r>
            <a:r>
              <a:rPr lang="bn-BD" baseline="0" dirty="0" smtClean="0"/>
              <a:t>এর উপর ক্লিক 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 হয়ে যাবে। এক্ষেত্রে </a:t>
            </a:r>
            <a:r>
              <a:rPr lang="en-US" baseline="0" dirty="0" smtClean="0"/>
              <a:t>f5 </a:t>
            </a:r>
            <a:r>
              <a:rPr lang="bn-BD" baseline="0" dirty="0" smtClean="0"/>
              <a:t>চেপে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 </a:t>
            </a:r>
            <a:r>
              <a:rPr lang="en-US" baseline="0" dirty="0" smtClean="0"/>
              <a:t>page </a:t>
            </a:r>
            <a:r>
              <a:rPr lang="bn-BD" baseline="0" dirty="0" smtClean="0"/>
              <a:t>আর দেখা যাবে না। 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8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শিক্ষার্থীরা</a:t>
            </a:r>
            <a:r>
              <a:rPr lang="bn-BD" baseline="0" dirty="0" smtClean="0"/>
              <a:t> বিভিন্ন উত্তর দিবে তা থেকে সঠিক উত্তর গ্রহণ করতে হবে।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পাঠের</a:t>
            </a:r>
            <a:r>
              <a:rPr lang="bn-BD" baseline="0" dirty="0" smtClean="0"/>
              <a:t> শিরোনাম আসার আগে শিক্ষার্থীদের দ্বারা পাঠের শিরোনাম ঘোষণার চেষ্টা করতে হবে। পাঠ শিরোনাম বোর্ডে লিখতে হবে। </a:t>
            </a:r>
            <a:endParaRPr lang="en-US" dirty="0" smtClean="0"/>
          </a:p>
          <a:p>
            <a:endParaRPr lang="en-GB" dirty="0" smtClean="0"/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8F3C7E-C4FA-4551-8F02-6DDFBDA8B79C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3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</a:t>
            </a:r>
            <a:r>
              <a:rPr lang="bn-BD" baseline="0" dirty="0" err="1" smtClean="0"/>
              <a:t>শিখনফল</a:t>
            </a:r>
            <a:r>
              <a:rPr lang="bn-BD" baseline="0" dirty="0" smtClean="0"/>
              <a:t> পড়ে নিতে হবে । </a:t>
            </a:r>
            <a:r>
              <a:rPr lang="bn-BD" dirty="0" err="1" smtClean="0"/>
              <a:t>সম্মানিত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শিক্ষকমন্ডলী</a:t>
            </a:r>
            <a:r>
              <a:rPr lang="bn-BD" baseline="0" dirty="0" smtClean="0"/>
              <a:t>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146DCCA-0259-41B3-BFAE-539D26CB2EA0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7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err="1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কুরআনের</a:t>
            </a:r>
            <a:r>
              <a:rPr lang="bn-BD" baseline="0" dirty="0" smtClean="0"/>
              <a:t> আয়াত শিক্ষার্থীদের দ্বারা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করে নেওয়ার চেষ্টা করতে হবে । পরে শিক্ষক বিশুদ্ধ  করে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81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দেখে যেন বুঝতে পারে কি উত্তর হতে পারে এ জন্য এ ছবি দেওয়া। </a:t>
            </a:r>
            <a:r>
              <a:rPr lang="bn-BD" baseline="0" dirty="0" err="1" smtClean="0"/>
              <a:t>একজনের</a:t>
            </a:r>
            <a:r>
              <a:rPr lang="bn-BD" baseline="0" dirty="0" smtClean="0"/>
              <a:t> খাতা অন্যের মাধ্যমে মূল্যায়ন করে নেওয়া যেতে পারে। </a:t>
            </a:r>
            <a:r>
              <a:rPr lang="bn-BD" sz="1200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A4ABA11-D138-4CC0-BDC2-38F761559712}" type="datetime1">
              <a:rPr lang="en-US" smtClean="0"/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7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8351-DEEB-4FAD-A48B-EB10D3F631C9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10D23-9654-47CA-B546-5705D92E8C45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2E19-1F77-4C59-8551-436E92C752B6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1409-EB97-4553-AACC-CFD7AE047A5B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6F02-9C8D-4948-9A26-C71C34533A3F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E297-EBEA-476D-8611-DC4F16BE1324}" type="datetime1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1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1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8741-AE57-44F3-9527-889254C596E9}" type="datetime1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333-56F0-4705-BD0F-AD01C139AC7F}" type="datetime1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9627" y="134518"/>
            <a:ext cx="8878241" cy="6521222"/>
          </a:xfrm>
          <a:prstGeom prst="rect">
            <a:avLst/>
          </a:prstGeom>
          <a:solidFill>
            <a:schemeClr val="bg1"/>
          </a:solidFill>
          <a:ln w="130175" cap="rnd" cmpd="sng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4838" y="7"/>
            <a:ext cx="9069163" cy="6798129"/>
          </a:xfrm>
          <a:prstGeom prst="rect">
            <a:avLst/>
          </a:prstGeom>
          <a:noFill/>
          <a:ln w="139700" cmpd="sng">
            <a:solidFill>
              <a:schemeClr val="accent4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2" name="Arc 11"/>
          <p:cNvSpPr/>
          <p:nvPr userDrawn="1"/>
        </p:nvSpPr>
        <p:spPr>
          <a:xfrm rot="5400000">
            <a:off x="-287982" y="-333073"/>
            <a:ext cx="956068" cy="940716"/>
          </a:xfrm>
          <a:prstGeom prst="arc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6" name="Arc 15"/>
          <p:cNvSpPr/>
          <p:nvPr userDrawn="1"/>
        </p:nvSpPr>
        <p:spPr>
          <a:xfrm>
            <a:off x="-280306" y="6135974"/>
            <a:ext cx="956068" cy="940716"/>
          </a:xfrm>
          <a:prstGeom prst="arc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7" name="Arc 16"/>
          <p:cNvSpPr/>
          <p:nvPr userDrawn="1"/>
        </p:nvSpPr>
        <p:spPr>
          <a:xfrm rot="16200000">
            <a:off x="8507674" y="6143651"/>
            <a:ext cx="956068" cy="940716"/>
          </a:xfrm>
          <a:prstGeom prst="arc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8" name="Arc 17"/>
          <p:cNvSpPr/>
          <p:nvPr userDrawn="1"/>
        </p:nvSpPr>
        <p:spPr>
          <a:xfrm rot="10800000">
            <a:off x="8508528" y="-317697"/>
            <a:ext cx="956068" cy="940716"/>
          </a:xfrm>
          <a:prstGeom prst="arc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1453" y="1066800"/>
            <a:ext cx="8866415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693766" y="6141406"/>
            <a:ext cx="1705424" cy="405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30324FB-E7BB-48EE-A01C-88330A05F209}" type="datetime10">
              <a:rPr lang="en-US" sz="180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15:22</a:t>
            </a:fld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848847" y="6156945"/>
            <a:ext cx="1634125" cy="38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44D5444-A8EE-4C3B-8D8C-CC911DCC4019}" type="slidenum">
              <a:rPr lang="en-US" sz="180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‹#›</a:t>
            </a:fld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8188" y="6071925"/>
            <a:ext cx="8866415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ction Button: Home 8">
            <a:hlinkClick r:id="" action="ppaction://hlinkshowjump?jump=firstslide" highlightClick="1"/>
          </p:cNvPr>
          <p:cNvSpPr/>
          <p:nvPr userDrawn="1"/>
        </p:nvSpPr>
        <p:spPr>
          <a:xfrm>
            <a:off x="4032830" y="6147504"/>
            <a:ext cx="342900" cy="405697"/>
          </a:xfrm>
          <a:prstGeom prst="actionButtonHom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Action Button: Information 10">
            <a:hlinkClick r:id="" action="ppaction://hlinkshowjump?jump=endshow" highlightClick="1"/>
          </p:cNvPr>
          <p:cNvSpPr/>
          <p:nvPr userDrawn="1"/>
        </p:nvSpPr>
        <p:spPr>
          <a:xfrm>
            <a:off x="4421384" y="6147504"/>
            <a:ext cx="342900" cy="405697"/>
          </a:xfrm>
          <a:prstGeom prst="actionButtonInformati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 userDrawn="1"/>
        </p:nvSpPr>
        <p:spPr>
          <a:xfrm>
            <a:off x="4787732" y="6139544"/>
            <a:ext cx="320010" cy="413657"/>
          </a:xfrm>
          <a:prstGeom prst="actionButtonForwardNex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Action Button: Back or Previous 18">
            <a:hlinkClick r:id="" action="ppaction://hlinkshowjump?jump=previousslide" highlightClick="1"/>
          </p:cNvPr>
          <p:cNvSpPr/>
          <p:nvPr userDrawn="1"/>
        </p:nvSpPr>
        <p:spPr>
          <a:xfrm>
            <a:off x="3697602" y="6150836"/>
            <a:ext cx="295664" cy="402365"/>
          </a:xfrm>
          <a:prstGeom prst="actionButtonBackPreviou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88" indent="0">
              <a:buNone/>
              <a:defRPr sz="1000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1" indent="0">
              <a:buNone/>
              <a:defRPr sz="900"/>
            </a:lvl6pPr>
            <a:lvl7pPr marL="2743165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E101-9872-4FE0-9239-ED297F747BEF}" type="datetime1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88" indent="0">
              <a:buNone/>
              <a:defRPr sz="2400"/>
            </a:lvl3pPr>
            <a:lvl4pPr marL="1371583" indent="0">
              <a:buNone/>
              <a:defRPr sz="2000"/>
            </a:lvl4pPr>
            <a:lvl5pPr marL="1828777" indent="0">
              <a:buNone/>
              <a:defRPr sz="2000"/>
            </a:lvl5pPr>
            <a:lvl6pPr marL="2285971" indent="0">
              <a:buNone/>
              <a:defRPr sz="2000"/>
            </a:lvl6pPr>
            <a:lvl7pPr marL="2743165" indent="0">
              <a:buNone/>
              <a:defRPr sz="2000"/>
            </a:lvl7pPr>
            <a:lvl8pPr marL="3200360" indent="0">
              <a:buNone/>
              <a:defRPr sz="2000"/>
            </a:lvl8pPr>
            <a:lvl9pPr marL="36575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88" indent="0">
              <a:buNone/>
              <a:defRPr sz="1000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1" indent="0">
              <a:buNone/>
              <a:defRPr sz="900"/>
            </a:lvl6pPr>
            <a:lvl7pPr marL="2743165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5995-2DEA-450C-9B7F-357D44738D63}" type="datetime1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A0686-B807-40F5-A6F9-F38DBCFB1B0B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newsflash/>
  </p:transition>
  <p:hf sldNum="0" hdr="0" ftr="0"/>
  <p:txStyles>
    <p:titleStyle>
      <a:lvl1pPr algn="ctr" defTabSz="9143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6" indent="-342896" algn="l" defTabSz="9143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2" indent="-285748" algn="l" defTabSz="9143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5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0" indent="-228597" algn="l" defTabSz="9143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5" indent="-228597" algn="l" defTabSz="9143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3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7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79248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শিক্ষকমণ্ডলীর জন্য, বিধায় স্লাইডটি হাইড করে রাখা হয়েছে। 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" y="1371600"/>
            <a:ext cx="8153400" cy="440120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এই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কন্টেন্টটি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ণি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slide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note এ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আশা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মণ্ডলী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note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শিক্ষকমণ্ডলী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প্রয়োজনবোধে তার নিজস্ব কৌশল প্রয়োগ করতে পারবেন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f5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চেপে পাঠ উপস্থাপন শুরু </a:t>
            </a:r>
            <a:r>
              <a:rPr lang="bn-BD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করবেন</a:t>
            </a:r>
            <a:r>
              <a:rPr lang="bn-BD" sz="4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1148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41148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42672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3657600"/>
            <a:ext cx="4191000" cy="212365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400" dirty="0" smtClean="0"/>
              <a:t>সুন্দর সুন্দর ফুল-ফল, গাছাপালার সৃষ্টি কর্তা হলেন মহান আল্লাহ । 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1828800" y="152400"/>
            <a:ext cx="5562600" cy="822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98332"/>
            <a:ext cx="3962400" cy="2421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23950"/>
            <a:ext cx="8686800" cy="245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3733800"/>
            <a:ext cx="4495800" cy="212365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400" dirty="0" smtClean="0"/>
              <a:t>সুন্দর সুন্দর তরুলতা, পশু-পাখির সৃষ্টি কর্তা হলেন মহান আল্লাহ । 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1828800" y="152400"/>
            <a:ext cx="5562600" cy="822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3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19200"/>
            <a:ext cx="4648200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3733800"/>
            <a:ext cx="4495800" cy="212365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400" dirty="0" smtClean="0"/>
              <a:t>নদী-নালা, পাহাড়-পর্বতের সৃষ্টি কর্তা হলেন মহান আল্লাহ । 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219200"/>
            <a:ext cx="39624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3962400" cy="2209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0" y="152400"/>
            <a:ext cx="5562600" cy="822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40386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219200"/>
            <a:ext cx="45339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4038600" cy="23145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8800" y="152400"/>
            <a:ext cx="5562600" cy="822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3776008"/>
            <a:ext cx="4495800" cy="1938992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000" dirty="0" smtClean="0"/>
              <a:t>সুন্দর সুন্দর বন-জঙ্গল, সাগর-মহাসাগরের সৃষ্টি কর্তা হলেন মহান আল্লাহ ।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37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6548"/>
          <a:stretch/>
        </p:blipFill>
        <p:spPr>
          <a:xfrm>
            <a:off x="289560" y="1143000"/>
            <a:ext cx="405384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1"/>
            <a:ext cx="4343400" cy="2362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1148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0"/>
            <a:ext cx="4343400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" y="251550"/>
            <a:ext cx="8610600" cy="584775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/>
              <a:t>বিশাল আকাশ, চন্দ্র-সূর্য, গ্রহ-নক্ষত্রের সৃষ্টি কর্তা হলেন মহান আল্লাহ ।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76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21159"/>
            <a:ext cx="52578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 বিশ্বাসের গুরুত্ব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066800"/>
            <a:ext cx="739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IN" sz="4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ঈ</a:t>
            </a:r>
            <a:r>
              <a:rPr lang="bn-BD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 ও ইসলাম এর মূল ভিত্তি হলো তাওহিদ </a:t>
            </a:r>
            <a:r>
              <a:rPr lang="bn-IN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2766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তাওহিদে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বিশ্বাস না করলে কেউ </a:t>
            </a:r>
            <a:r>
              <a:rPr lang="bn-BD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মুমিন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বা মুসলিম হতে পারে না। </a:t>
            </a:r>
            <a:endParaRPr lang="en-GB" sz="3600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52600"/>
            <a:ext cx="4953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10000"/>
            <a:ext cx="4876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" y="242531"/>
            <a:ext cx="92964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indent="-457200" algn="just"/>
            <a:r>
              <a:rPr lang="bn-BD" sz="3200" b="1" spc="-1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পৃথিবীতে আগত সকল নবী রাসূল ঘোষণা করে গেছেন আল্লাহ এক ও অদ্বিতীয় </a:t>
            </a:r>
            <a:r>
              <a:rPr lang="bn-IN" sz="3200" b="1" spc="-1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GB" sz="3200" spc="-1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304800"/>
            <a:ext cx="754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তাওহিদে বিশ্বাসীগণ আখিরাতে জান্নাত লাভ করবেন</a:t>
            </a:r>
            <a:r>
              <a:rPr lang="bn-I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GB" sz="36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392391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10" y="1343025"/>
            <a:ext cx="438912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1" y="1266825"/>
            <a:ext cx="4191000" cy="4048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12" y="1266825"/>
            <a:ext cx="4419600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7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743200" y="228600"/>
            <a:ext cx="312420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1000" y="4988470"/>
            <a:ext cx="7315200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bn-BD" sz="4000" dirty="0" err="1" smtClean="0">
                <a:gradFill>
                  <a:gsLst>
                    <a:gs pos="56154">
                      <a:srgbClr val="734827"/>
                    </a:gs>
                    <a:gs pos="94000">
                      <a:srgbClr val="3A6414"/>
                    </a:gs>
                    <a:gs pos="0">
                      <a:srgbClr val="008000"/>
                    </a:gs>
                    <a:gs pos="84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bn-BD" sz="4000" dirty="0" smtClean="0">
                <a:gradFill>
                  <a:gsLst>
                    <a:gs pos="56154">
                      <a:srgbClr val="734827"/>
                    </a:gs>
                    <a:gs pos="94000">
                      <a:srgbClr val="3A6414"/>
                    </a:gs>
                    <a:gs pos="0">
                      <a:srgbClr val="008000"/>
                    </a:gs>
                    <a:gs pos="84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বিশ্বাস করা প্রয়োজন কেন লিখ। </a:t>
            </a:r>
            <a:endParaRPr lang="en-US" sz="4000" dirty="0">
              <a:gradFill>
                <a:gsLst>
                  <a:gs pos="56154">
                    <a:srgbClr val="734827"/>
                  </a:gs>
                  <a:gs pos="94000">
                    <a:srgbClr val="3A6414"/>
                  </a:gs>
                  <a:gs pos="0">
                    <a:srgbClr val="008000"/>
                  </a:gs>
                  <a:gs pos="84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24-Point Star 17"/>
          <p:cNvSpPr/>
          <p:nvPr/>
        </p:nvSpPr>
        <p:spPr>
          <a:xfrm>
            <a:off x="6557111" y="2743200"/>
            <a:ext cx="2077470" cy="1754981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553200" y="1283618"/>
            <a:ext cx="2075430" cy="12144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6" y="1371600"/>
            <a:ext cx="5083460" cy="3651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219200"/>
            <a:ext cx="811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হযরত ইব্রাহীম (আ) একজন নবী ও </a:t>
            </a:r>
            <a:r>
              <a:rPr lang="bn-BD" sz="4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রাসূল</a:t>
            </a:r>
            <a:r>
              <a:rPr lang="bn-BD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ছিলেন।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228600"/>
            <a:ext cx="54864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77800">
            <a:solidFill>
              <a:schemeClr val="accent5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বিশ্বাসের উদাহরণ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312" y="4322803"/>
            <a:ext cx="40690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হযরত ইব্রাহীম (আ) এক মূর্তি </a:t>
            </a:r>
            <a:r>
              <a:rPr lang="bn-I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জক পরিবারে জন্ম গ্রহণ করেন।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4322803"/>
            <a:ext cx="42005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হযরত ইব্রাহীম (আ) এর পিতা ছিলেন মন্দিরের পুরোহিত।</a:t>
            </a:r>
            <a:endParaRPr lang="en-GB" sz="3600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9"/>
          <a:stretch/>
        </p:blipFill>
        <p:spPr>
          <a:xfrm>
            <a:off x="353516" y="1960604"/>
            <a:ext cx="3790672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1960603"/>
            <a:ext cx="39719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119562"/>
            <a:ext cx="40690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হযরত ইব্রাহীম (আ) এর সময়ের লোকজন </a:t>
            </a:r>
            <a:r>
              <a:rPr lang="bn-BD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মূর্তিপূজা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করত ।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24400" y="4114800"/>
            <a:ext cx="42976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সেই সময়ের লোকজন রাজা </a:t>
            </a:r>
            <a:r>
              <a:rPr lang="bn-BD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নমরূদের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উপাসনা করত কিন্তু ইব্রাহীম (আ) করতেন না। 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228600"/>
            <a:ext cx="54864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77800">
            <a:solidFill>
              <a:schemeClr val="accent5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বিশ্বাসের উদাহরণ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219199"/>
            <a:ext cx="3914775" cy="2895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27" y="1192782"/>
            <a:ext cx="3476625" cy="29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"/>
            <a:ext cx="8117076" cy="964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20200" cy="6934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1998" y="4068246"/>
            <a:ext cx="13980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16600" dirty="0" err="1">
                <a:solidFill>
                  <a:srgbClr val="FF0000"/>
                </a:solidFill>
              </a:rPr>
              <a:t>স্বা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993321" y="4070697"/>
            <a:ext cx="116410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92D050"/>
                </a:solidFill>
              </a:rPr>
              <a:t>গ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3702" y="4211122"/>
            <a:ext cx="138211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chemeClr val="accent2"/>
                </a:solidFill>
              </a:rPr>
              <a:t>ত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7019334" y="4207449"/>
            <a:ext cx="127631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7030A0"/>
                </a:solidFill>
              </a:rPr>
              <a:t>ম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4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61" y="4397574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ইব্রাহীম (আ) </a:t>
            </a:r>
            <a:r>
              <a:rPr lang="bn-BD" sz="4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ভাবলেন</a:t>
            </a:r>
            <a:r>
              <a:rPr lang="bn-BD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যে, আকাশের তারকা, চন্দ্র, সূর্য ইত্যাদি হয়তো মানুষের সৃষ্টি </a:t>
            </a:r>
            <a:r>
              <a:rPr lang="bn-BD" sz="4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কর্তা</a:t>
            </a:r>
            <a:r>
              <a:rPr lang="bn-BD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228600"/>
            <a:ext cx="55626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 cmpd="sng">
            <a:solidFill>
              <a:schemeClr val="accent5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বিশ্বাসের উদাহরণ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347491"/>
            <a:ext cx="2819400" cy="2691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9" y="1347490"/>
            <a:ext cx="2921756" cy="2700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40" y="1347490"/>
            <a:ext cx="2647950" cy="2691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0974" y="4430553"/>
            <a:ext cx="8715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কিন্তু এগুলো একে </a:t>
            </a:r>
            <a:r>
              <a:rPr lang="bn-BD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একে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অদৃশ্য হয়ে গেলে তিনি বুঝতে পারলেন যে এগুলো মানুষের </a:t>
            </a:r>
            <a:r>
              <a:rPr lang="bn-BD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ইলাহ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নয়। </a:t>
            </a:r>
            <a:endParaRPr lang="en-GB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5034808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অতঃপর তিনি সে অদৃশ্য সত্তার প্রতি </a:t>
            </a:r>
            <a:r>
              <a:rPr lang="bn-I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ঈ</a:t>
            </a:r>
            <a:r>
              <a:rPr lang="bn-BD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 আনলেন ও তাওহিদে বিশ্বাস স্থাপন করলেন। 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228600"/>
            <a:ext cx="55626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 cmpd="sng">
            <a:solidFill>
              <a:schemeClr val="accent5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বিশ্বাসের উদাহরণ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" y="1232249"/>
            <a:ext cx="6629400" cy="37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4800" y="5055731"/>
            <a:ext cx="8629762" cy="96406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571493" indent="-571493" algn="just">
              <a:buFont typeface="Wingdings" pitchFamily="2" charset="2"/>
              <a:buChar char="v"/>
              <a:defRPr/>
            </a:pP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bn-IN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বিশ্বাসের ফলে আমাদের জীবনে কী কী পরিবর্তন ঘটতে পারে </a:t>
            </a: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 ।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4400" y="304800"/>
            <a:ext cx="6934200" cy="6096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4400" b="1" dirty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 দলে </a:t>
            </a:r>
            <a:r>
              <a:rPr lang="bn-BD" sz="4400" b="1" dirty="0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যেকো</a:t>
            </a:r>
            <a:r>
              <a:rPr lang="bn-IN" sz="4400" b="1" dirty="0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নো</a:t>
            </a:r>
            <a:r>
              <a:rPr lang="bn-BD" sz="4400" b="1" dirty="0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একজন লিখবে  </a:t>
            </a:r>
            <a:endParaRPr lang="en-US" sz="4400" b="1" dirty="0">
              <a:solidFill>
                <a:srgbClr val="00AFE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24-Point Star 24"/>
          <p:cNvSpPr/>
          <p:nvPr/>
        </p:nvSpPr>
        <p:spPr>
          <a:xfrm>
            <a:off x="6934200" y="3048000"/>
            <a:ext cx="1838101" cy="1526267"/>
          </a:xfrm>
          <a:prstGeom prst="star24">
            <a:avLst/>
          </a:prstGeom>
          <a:solidFill>
            <a:srgbClr val="92D050"/>
          </a:solidFill>
          <a:ln w="57150">
            <a:solidFill>
              <a:srgbClr val="D60093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৭+৫ মিনিট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6877162" y="1180115"/>
            <a:ext cx="2057400" cy="1386421"/>
          </a:xfrm>
          <a:prstGeom prst="downArrow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553200" y="1170590"/>
            <a:ext cx="76200" cy="3858610"/>
          </a:xfrm>
          <a:prstGeom prst="line">
            <a:avLst/>
          </a:prstGeom>
          <a:ln w="57150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4381500" cy="350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/>
        </p:nvSpPr>
        <p:spPr>
          <a:xfrm>
            <a:off x="9188648" y="6268244"/>
            <a:ext cx="564952" cy="4282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82" y="3534288"/>
            <a:ext cx="8328618" cy="740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493" indent="-571493">
              <a:buFont typeface="Wingdings" pitchFamily="2" charset="2"/>
              <a:buChar char="v"/>
              <a:defRPr/>
            </a:pP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সের বিশ্বাস মানুষকে দুনিয়াতে কল্যাণ দান করে?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0" y="304800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62600" y="2819400"/>
            <a:ext cx="3048000" cy="5937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02458" y="5245977"/>
            <a:ext cx="2913381" cy="621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bn-BD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হাশর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8261" y="2816680"/>
            <a:ext cx="2835939" cy="5840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উর্দু </a:t>
            </a:r>
            <a:endParaRPr lang="bn-BD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5751" y="2137243"/>
            <a:ext cx="2838450" cy="5759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bn-BD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ফার্সি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4800" y="4419600"/>
            <a:ext cx="2730624" cy="5916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2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bn-BD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তামজিদ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62600" y="2209800"/>
            <a:ext cx="3077829" cy="5481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আরবি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5181600"/>
            <a:ext cx="2739154" cy="6216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গ। </a:t>
            </a:r>
            <a:r>
              <a:rPr lang="bn-BD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তাওহিদ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2478" y="1170465"/>
            <a:ext cx="6443122" cy="7150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571493" indent="-571493">
              <a:buFont typeface="Wingdings" pitchFamily="2" charset="2"/>
              <a:buChar char="v"/>
            </a:pPr>
            <a:r>
              <a:rPr lang="bn-BD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কোন ভাষার শব্দ?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2600" y="4495800"/>
            <a:ext cx="2921192" cy="5557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আখিরাত  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981200" y="152400"/>
            <a:ext cx="4696751" cy="73648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" name="Picture 18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524000" y="152400"/>
            <a:ext cx="5693195" cy="83343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95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8" grpId="2"/>
      <p:bldP spid="8" grpId="3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0" y="304800"/>
            <a:ext cx="4000500" cy="55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67200" y="5334000"/>
            <a:ext cx="2133600" cy="6131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 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endParaRPr lang="bn-BD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53200" y="5334000"/>
            <a:ext cx="2357166" cy="5468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গ।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ii 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5334000"/>
            <a:ext cx="1895166" cy="5741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  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2133600" y="152400"/>
            <a:ext cx="4696750" cy="814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22" name="Picture 21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676400" y="152400"/>
            <a:ext cx="5693194" cy="833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3" name="Rounded Rectangle 22"/>
          <p:cNvSpPr/>
          <p:nvPr/>
        </p:nvSpPr>
        <p:spPr>
          <a:xfrm>
            <a:off x="304800" y="1975947"/>
            <a:ext cx="6172200" cy="5765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ঈ</a:t>
            </a: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মানের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ভিত্তি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4800" y="2737947"/>
            <a:ext cx="5562600" cy="620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ii)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ইসলামের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ভিত্তি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65470" y="3445870"/>
            <a:ext cx="7125929" cy="6689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iii)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আকাইদের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চেয়ে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গুরুত্বপূর্ণ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04800" y="4343400"/>
            <a:ext cx="3921815" cy="671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?</a:t>
            </a:r>
            <a:endParaRPr lang="bn-BD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800" y="1219200"/>
            <a:ext cx="8499649" cy="7078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v"/>
              <a:defRPr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বিশ্বাস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bn-BD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4800" y="5334000"/>
            <a:ext cx="1881556" cy="548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304800"/>
            <a:ext cx="81708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আগামীকাল এই প্রশ্নের উত্তর লিখে নিয়ে আসবে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572000"/>
            <a:ext cx="879348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71493" indent="-571493" algn="just">
              <a:buFont typeface="Wingdings" panose="05000000000000000000" pitchFamily="2" charset="2"/>
              <a:buChar char="Ø"/>
            </a:pPr>
            <a:r>
              <a:rPr lang="bn-BD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বিশ্বাসের ফলে ব্যক্তির জীবন ও কর্মে কী </a:t>
            </a:r>
            <a:r>
              <a:rPr lang="bn-BD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পরিবর্তন আস্তে পারে তার একটি তালিকা তৈরি কর ।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6172200" cy="3076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491088" y="473077"/>
            <a:ext cx="4443112" cy="81605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bn-BD" sz="6000" dirty="0">
                <a:solidFill>
                  <a:srgbClr val="FF66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 আর নয়</a:t>
            </a:r>
            <a:endParaRPr lang="en-US" sz="6000" dirty="0">
              <a:solidFill>
                <a:srgbClr val="FF66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" y="4892675"/>
            <a:ext cx="8534400" cy="1219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bn-IN" sz="13800" b="1" spc="151" dirty="0">
                <a:ln w="11430"/>
                <a:solidFill>
                  <a:srgbClr val="00B050"/>
                </a:solidFill>
                <a:effectLst>
                  <a:glow rad="101600">
                    <a:srgbClr val="0F6AA9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আল্লাহ হাফেজ </a:t>
            </a:r>
            <a:endParaRPr lang="en-US" sz="13800" b="1" spc="151" dirty="0">
              <a:ln w="11430"/>
              <a:solidFill>
                <a:srgbClr val="00B050"/>
              </a:solidFill>
              <a:effectLst>
                <a:glow rad="101600">
                  <a:srgbClr val="0F6AA9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2394" y="-152400"/>
            <a:ext cx="3124200" cy="1161542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994" y="2362200"/>
            <a:ext cx="87630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994" y="3505200"/>
            <a:ext cx="8742406" cy="2431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গোলাম জাওহার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কলেজ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ফরিদপুর।</a:t>
            </a:r>
            <a:endParaRPr lang="bn-BD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সাখাওয়াৎ হোসেন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কলেজ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সিলেট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09142"/>
            <a:ext cx="87630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40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40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999" r="3331" b="2011"/>
          <a:stretch/>
        </p:blipFill>
        <p:spPr>
          <a:xfrm>
            <a:off x="4724400" y="1161143"/>
            <a:ext cx="4159532" cy="478245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scene3d>
            <a:camera prst="perspectiveHeroicExtremeLeftFacing" fov="1800000">
              <a:rot lat="0" lon="0" rev="21594000"/>
            </a:camera>
            <a:lightRig rig="threePt" dir="t"/>
          </a:scene3d>
        </p:spPr>
      </p:pic>
      <p:sp>
        <p:nvSpPr>
          <p:cNvPr id="14" name="Down Ribbon 13"/>
          <p:cNvSpPr/>
          <p:nvPr/>
        </p:nvSpPr>
        <p:spPr>
          <a:xfrm>
            <a:off x="1981200" y="152400"/>
            <a:ext cx="5486400" cy="822960"/>
          </a:xfrm>
          <a:prstGeom prst="ribbon">
            <a:avLst>
              <a:gd name="adj1" fmla="val 10769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60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8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0" y="1447800"/>
            <a:ext cx="0" cy="4343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876800" y="3048000"/>
            <a:ext cx="3886200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4000" dirty="0" err="1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অধ্যায়ঃ</a:t>
            </a:r>
            <a:r>
              <a:rPr lang="bn-BD" sz="4000" dirty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1</a:t>
            </a:r>
            <a:r>
              <a:rPr lang="bn-BD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BD" sz="4000" dirty="0" err="1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আকাইদ</a:t>
            </a:r>
            <a:r>
              <a:rPr lang="bn-BD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</a:p>
          <a:p>
            <a:pPr algn="ctr"/>
            <a:r>
              <a:rPr lang="bn-BD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 err="1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</a:t>
            </a:r>
            <a:r>
              <a:rPr lang="bn-BD" sz="44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০</a:t>
            </a:r>
            <a:r>
              <a:rPr lang="en-US" sz="44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1</a:t>
            </a:r>
            <a:r>
              <a:rPr lang="bn-BD" sz="44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4400" dirty="0">
              <a:ln w="1905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4400" b="1" dirty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সময়ঃ ৫০ মিনিট</a:t>
            </a:r>
            <a:r>
              <a:rPr lang="bn-BD" sz="4400" b="1" dirty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4400" b="1" dirty="0">
              <a:ln w="1905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1" y="1143000"/>
            <a:ext cx="4038600" cy="48105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81000" y="3276600"/>
            <a:ext cx="4084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মোঃ সাইফুল ইসলাম</a:t>
            </a:r>
          </a:p>
          <a:p>
            <a:pPr algn="ctr"/>
            <a:r>
              <a:rPr lang="bn-BD" sz="20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</a:t>
            </a:r>
            <a:r>
              <a:rPr lang="bn-BD" sz="20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bn-BD" sz="2000" b="1" dirty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সোনামুখী উচ্চ বিদ্যালয়</a:t>
            </a:r>
          </a:p>
          <a:p>
            <a:pPr algn="ctr"/>
            <a:r>
              <a:rPr lang="bn-BD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আক্কেলপুর,জয়পুরহাট।</a:t>
            </a:r>
          </a:p>
          <a:p>
            <a:pPr algn="ctr"/>
            <a:r>
              <a:rPr lang="bn-BD" sz="28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মোবাইল-০১৯১৬৩১৬১৬০</a:t>
            </a:r>
            <a:endParaRPr lang="en-US" sz="2800" b="1" dirty="0" smtClean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saifulpcakkelpur@gmail.com</a:t>
            </a:r>
            <a:endParaRPr lang="bn-BD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9" y="1116884"/>
            <a:ext cx="2586036" cy="2312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42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152400"/>
            <a:ext cx="4962525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 দু’টি দেখে বল......... 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800600"/>
            <a:ext cx="807720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 আল্লাহকে বিশ্বাস করাকে কি বলে? 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724400"/>
            <a:ext cx="813435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সূর্য, আকাশ, গ্রহ-নক্ষত্র ও পৃথিবীর নিয়ন্ত্রক কে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267200" cy="312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95400"/>
            <a:ext cx="4082143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1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983936" y="304317"/>
            <a:ext cx="5463384" cy="637489"/>
          </a:xfrm>
          <a:prstGeom prst="roundRect">
            <a:avLst/>
          </a:prstGeom>
          <a:pattFill prst="pct70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6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জকের পাঠের বিষয়  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953000"/>
            <a:ext cx="4362445" cy="91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5791200" cy="360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6" y="15240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0207" y="6096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587375" y="122721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895600" y="209522"/>
            <a:ext cx="2851737" cy="7810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</a:t>
            </a:r>
            <a:r>
              <a:rPr lang="bn-BD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খনফল</a:t>
            </a:r>
            <a:r>
              <a:rPr lang="bn-BD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b="1" spc="5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995130"/>
            <a:ext cx="85344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সম্পর্কে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বলতে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পারবে। 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/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আল্লাহ তায়ালার পরিচয়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দিতে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/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৩। </a:t>
            </a:r>
            <a:r>
              <a:rPr lang="bn-BD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 ব্যাখ্যা করতে পারবে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457200" indent="-457200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৪। তাওহিদে বিশ্বাসের প্রয়োজনীয়তা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করতে পারবে। </a:t>
            </a:r>
          </a:p>
          <a:p>
            <a:pPr marL="457200" indent="-457200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৫।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তাওহিদে বিশ্বাসের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উদাহরণ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বলতে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পারবে। </a:t>
            </a:r>
            <a:endParaRPr lang="bn-BD" sz="3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5214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bn-BD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পাঠ শেষে শিক্ষার্থীরা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…</a:t>
            </a:r>
            <a:endParaRPr lang="bn-BD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71600" y="228600"/>
            <a:ext cx="69268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একটি ভিডিও দেখি ও শুনি</a:t>
            </a:r>
            <a:endParaRPr lang="en-GB" sz="5400" dirty="0"/>
          </a:p>
        </p:txBody>
      </p:sp>
      <p:sp>
        <p:nvSpPr>
          <p:cNvPr id="10" name="Rectangle 9"/>
          <p:cNvSpPr/>
          <p:nvPr/>
        </p:nvSpPr>
        <p:spPr>
          <a:xfrm>
            <a:off x="533400" y="4800600"/>
            <a:ext cx="80010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just"/>
            <a:r>
              <a:rPr lang="bn-BD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(</a:t>
            </a:r>
            <a:r>
              <a:rPr lang="bn-BD" sz="4000" dirty="0" err="1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توحيد</a:t>
            </a:r>
            <a:r>
              <a:rPr lang="bn-BD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)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আরবি শব্দ । এর অর্থ-</a:t>
            </a:r>
            <a:r>
              <a:rPr lang="bn-BD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একত্ববাদ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900" y="468755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 চিত্রে কার পরিচয় ফুটে উঠেছে?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3962400" y="4876800"/>
            <a:ext cx="2362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 আল্লাহর</a:t>
            </a:r>
            <a:endParaRPr lang="en-US" sz="4400" dirty="0"/>
          </a:p>
        </p:txBody>
      </p:sp>
      <p:pic>
        <p:nvPicPr>
          <p:cNvPr id="3" name="DUNIYA SUNDOR MANUSH SUNDOR_Bangla Islamic Song_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4202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900" y="115193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10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0300" y="3834285"/>
            <a:ext cx="403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আল্লাহ এক ও অদ্বিতীয় </a:t>
            </a:r>
            <a:endParaRPr lang="en-GB" sz="4000" dirty="0"/>
          </a:p>
        </p:txBody>
      </p:sp>
      <p:sp>
        <p:nvSpPr>
          <p:cNvPr id="5" name="Rectangle 4"/>
          <p:cNvSpPr/>
          <p:nvPr/>
        </p:nvSpPr>
        <p:spPr>
          <a:xfrm>
            <a:off x="1219200" y="152400"/>
            <a:ext cx="58674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bn-BD" sz="5400" dirty="0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আল্লাহ </a:t>
            </a:r>
            <a:r>
              <a:rPr lang="bn-BD" sz="5400" dirty="0" err="1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তায়ালার</a:t>
            </a:r>
            <a:r>
              <a:rPr lang="bn-BD" sz="5400" dirty="0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পরিচয় </a:t>
            </a:r>
            <a:endParaRPr lang="en-US" sz="5400" dirty="0"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1153908"/>
            <a:ext cx="3963987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145279"/>
            <a:ext cx="4276838" cy="28237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3716" y="3895379"/>
            <a:ext cx="6003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আল্লাহর পরিচয় সম্পর্কিত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দু’টি ভিডিও দেখি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</a:t>
            </a:r>
            <a:endParaRPr lang="en-GB" sz="3200" dirty="0"/>
          </a:p>
        </p:txBody>
      </p:sp>
      <p:pic>
        <p:nvPicPr>
          <p:cNvPr id="2" name="আয়াতুল কুরসি বাংলা অর্থানুবাদ । তেলাওয়াত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8239" y="4057649"/>
            <a:ext cx="3425929" cy="19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67000" y="228600"/>
            <a:ext cx="3200400" cy="685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5029200"/>
            <a:ext cx="5029200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just">
              <a:buFont typeface="Wingdings" panose="05000000000000000000" pitchFamily="2" charset="2"/>
              <a:buChar char="v"/>
              <a:defRPr/>
            </a:pPr>
            <a:r>
              <a:rPr lang="bn-BD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তাওহিদ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কাকে বলে?</a:t>
            </a:r>
          </a:p>
        </p:txBody>
      </p:sp>
      <p:sp>
        <p:nvSpPr>
          <p:cNvPr id="6" name="24-Point Star 5"/>
          <p:cNvSpPr/>
          <p:nvPr/>
        </p:nvSpPr>
        <p:spPr>
          <a:xfrm>
            <a:off x="6400800" y="2819400"/>
            <a:ext cx="2376488" cy="2245270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 মিনিট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553200" y="1295400"/>
            <a:ext cx="2096930" cy="12144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44196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9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FFF00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12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3958</TotalTime>
  <Words>998</Words>
  <Application>Microsoft Office PowerPoint</Application>
  <PresentationFormat>On-screen Show (4:3)</PresentationFormat>
  <Paragraphs>134</Paragraphs>
  <Slides>27</Slides>
  <Notes>15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Jewel</dc:creator>
  <cp:lastModifiedBy>User</cp:lastModifiedBy>
  <cp:revision>964</cp:revision>
  <dcterms:created xsi:type="dcterms:W3CDTF">2006-08-16T00:00:00Z</dcterms:created>
  <dcterms:modified xsi:type="dcterms:W3CDTF">2016-09-07T09:23:11Z</dcterms:modified>
</cp:coreProperties>
</file>